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sldIdLst>
    <p:sldId id="256" r:id="rId2"/>
    <p:sldId id="265" r:id="rId3"/>
    <p:sldId id="292" r:id="rId4"/>
    <p:sldId id="266" r:id="rId5"/>
    <p:sldId id="268" r:id="rId6"/>
    <p:sldId id="284" r:id="rId7"/>
    <p:sldId id="303" r:id="rId8"/>
    <p:sldId id="287" r:id="rId9"/>
    <p:sldId id="275" r:id="rId10"/>
    <p:sldId id="296" r:id="rId11"/>
    <p:sldId id="294" r:id="rId12"/>
    <p:sldId id="276" r:id="rId13"/>
    <p:sldId id="273" r:id="rId14"/>
    <p:sldId id="302" r:id="rId15"/>
    <p:sldId id="277" r:id="rId16"/>
    <p:sldId id="304" r:id="rId17"/>
    <p:sldId id="274" r:id="rId18"/>
    <p:sldId id="306" r:id="rId19"/>
    <p:sldId id="305" r:id="rId20"/>
    <p:sldId id="278" r:id="rId21"/>
    <p:sldId id="279" r:id="rId22"/>
    <p:sldId id="298" r:id="rId23"/>
    <p:sldId id="300" r:id="rId24"/>
    <p:sldId id="299" r:id="rId25"/>
    <p:sldId id="301" r:id="rId26"/>
    <p:sldId id="280" r:id="rId27"/>
    <p:sldId id="281" r:id="rId28"/>
    <p:sldId id="307" r:id="rId29"/>
    <p:sldId id="308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21DCDD-4A08-896E-F380-ACA02B8DE8CF}" v="5" dt="2023-05-03T18:21:06.877"/>
    <p1510:client id="{1C303C0E-12D4-63B2-1C92-491D6EAE1A0B}" v="681" dt="2023-05-03T22:41:28.734"/>
    <p1510:client id="{2BC4259B-FC2E-5A4A-5D36-5442FAD132A9}" v="159" dt="2023-05-03T11:59:10.736"/>
    <p1510:client id="{41669DD1-3293-A3BE-289A-2D64E9A1CF08}" v="47" dt="2023-05-03T17:08:06.324"/>
    <p1510:client id="{47D69985-12C1-5F3C-13D8-0F0669C9DF72}" v="88" dt="2023-05-03T16:13:15.414"/>
    <p1510:client id="{831C8F22-AF7C-A9F3-8D3F-B263700C92A7}" v="91" dt="2023-05-03T21:12:02.863"/>
    <p1510:client id="{88C32B7B-8373-B10D-8B4B-B7C762832B52}" v="59" dt="2023-05-03T23:22:38.350"/>
    <p1510:client id="{A70115D2-D048-1F42-A82A-9E55F180D82F}" v="61" dt="2023-05-04T03:45:57.520"/>
    <p1510:client id="{C6324916-8CA3-9799-0A30-2EF778AD03B5}" v="33" dt="2023-05-03T12:30:20.683"/>
    <p1510:client id="{CDDEAD5A-5E5D-A33C-26BF-1D710B54A5C7}" v="495" dt="2023-05-03T08:58:15.760"/>
    <p1510:client id="{E73CC6DB-F745-9758-394D-C1368915F6AC}" v="65" dt="2023-05-03T17:51:19.061"/>
    <p1510:client id="{ED339D28-AAF1-97B8-0E2D-121BF522AB81}" v="2" dt="2023-05-03T18:57:22.083"/>
    <p1510:client id="{FBB20470-972C-4B4A-BDAA-3983EEFF1CB0}" v="1" dt="2023-05-04T00:09:13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1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41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22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0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26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38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27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65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03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3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13" r:id="rId6"/>
    <p:sldLayoutId id="2147483808" r:id="rId7"/>
    <p:sldLayoutId id="2147483809" r:id="rId8"/>
    <p:sldLayoutId id="2147483810" r:id="rId9"/>
    <p:sldLayoutId id="2147483812" r:id="rId10"/>
    <p:sldLayoutId id="21474838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.jpeg"/><Relationship Id="rId4" Type="http://schemas.openxmlformats.org/officeDocument/2006/relationships/image" Target="../media/image15.jpe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gif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jpeg"/><Relationship Id="rId5" Type="http://schemas.openxmlformats.org/officeDocument/2006/relationships/image" Target="../media/image1.jpeg"/><Relationship Id="rId10" Type="http://schemas.openxmlformats.org/officeDocument/2006/relationships/image" Target="../media/image5.png"/><Relationship Id="rId4" Type="http://schemas.openxmlformats.org/officeDocument/2006/relationships/image" Target="../media/image15.jpeg"/><Relationship Id="rId9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23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jpe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7.jpeg"/><Relationship Id="rId5" Type="http://schemas.openxmlformats.org/officeDocument/2006/relationships/image" Target="../media/image1.jpeg"/><Relationship Id="rId4" Type="http://schemas.openxmlformats.org/officeDocument/2006/relationships/image" Target="../media/image15.jpe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media" Target="../media/media27.m4a"/><Relationship Id="rId7" Type="http://schemas.openxmlformats.org/officeDocument/2006/relationships/image" Target="../media/image52.png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7.m4a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55.png"/><Relationship Id="rId5" Type="http://schemas.openxmlformats.org/officeDocument/2006/relationships/hyperlink" Target="http://www.matrix-animations.com/" TargetMode="External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10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 fontScale="90000"/>
          </a:bodyPr>
          <a:lstStyle/>
          <a:p>
            <a:r>
              <a:rPr lang="en-US" sz="3200">
                <a:latin typeface="+mn-lt"/>
                <a:ea typeface="Batang"/>
              </a:rPr>
              <a:t>Stencil Project</a:t>
            </a:r>
            <a:br>
              <a:rPr lang="en-US" sz="3200">
                <a:latin typeface="+mn-lt"/>
              </a:rPr>
            </a:br>
            <a:br>
              <a:rPr lang="en-US" sz="3200">
                <a:latin typeface="+mn-lt"/>
              </a:rPr>
            </a:br>
            <a:endParaRPr lang="en-US" sz="240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AABF9-059D-BB9A-37BF-4F1643E5A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r>
              <a:rPr lang="en-US" sz="1100"/>
              <a:t>Jordan </a:t>
            </a:r>
            <a:r>
              <a:rPr lang="en-US" sz="1100" err="1"/>
              <a:t>drakos</a:t>
            </a:r>
            <a:br>
              <a:rPr lang="en-US" sz="1100"/>
            </a:br>
            <a:r>
              <a:rPr lang="en-US" sz="1100"/>
              <a:t>Christopher Grigsby</a:t>
            </a:r>
          </a:p>
          <a:p>
            <a:r>
              <a:rPr lang="en-US" sz="1100"/>
              <a:t>CSCI*473</a:t>
            </a:r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59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7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1AA06899-E24C-063D-CFE6-5E29F675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40" y="994980"/>
            <a:ext cx="2743200" cy="150018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latin typeface="+mn-lt"/>
              </a:rPr>
            </a:br>
            <a:br>
              <a:rPr lang="en-US"/>
            </a:br>
            <a:br>
              <a:rPr lang="en-US"/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A566592-8C4F-B74B-8589-0F06CF2AF3B6}"/>
              </a:ext>
            </a:extLst>
          </p:cNvPr>
          <p:cNvSpPr txBox="1"/>
          <p:nvPr/>
        </p:nvSpPr>
        <p:spPr>
          <a:xfrm>
            <a:off x="7790274" y="5654792"/>
            <a:ext cx="56980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An Overview of Our Experiment </a:t>
            </a:r>
          </a:p>
        </p:txBody>
      </p:sp>
      <p:pic>
        <p:nvPicPr>
          <p:cNvPr id="5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2EE9022D-525F-0967-F4ED-DEDD73357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59" y="2195180"/>
            <a:ext cx="3138312" cy="230771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4740815-9EDF-B197-5605-1D2F42889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456" y="1461941"/>
            <a:ext cx="3787422" cy="3787422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6B2418ED-EB91-0680-233C-7E86C377E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4177" y="1976967"/>
            <a:ext cx="3665126" cy="2744141"/>
          </a:xfrm>
          <a:prstGeom prst="rect">
            <a:avLst/>
          </a:prstGeom>
        </p:spPr>
      </p:pic>
      <p:pic>
        <p:nvPicPr>
          <p:cNvPr id="6" name="Audio Recording May 3, 2023 at 8:48:24 PM" descr="Audio Recording May 3, 2023 at 8:48:24 PM">
            <a:hlinkClick r:id="" action="ppaction://media"/>
            <a:extLst>
              <a:ext uri="{FF2B5EF4-FFF2-40B4-BE49-F238E27FC236}">
                <a16:creationId xmlns:a16="http://schemas.microsoft.com/office/drawing/2014/main" id="{92C6F396-0D0F-39F3-98C4-C7C3862FA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2643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1AA06899-E24C-063D-CFE6-5E29F675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40" y="994980"/>
            <a:ext cx="2743200" cy="150018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latin typeface="+mn-lt"/>
              </a:rPr>
            </a:br>
            <a:br>
              <a:rPr lang="en-US"/>
            </a:br>
            <a:br>
              <a:rPr lang="en-US"/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A566592-8C4F-B74B-8589-0F06CF2AF3B6}"/>
              </a:ext>
            </a:extLst>
          </p:cNvPr>
          <p:cNvSpPr txBox="1"/>
          <p:nvPr/>
        </p:nvSpPr>
        <p:spPr>
          <a:xfrm>
            <a:off x="7790274" y="5654792"/>
            <a:ext cx="56980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chemeClr val="bg1"/>
                </a:solidFill>
              </a:rPr>
              <a:t>An Overview of Our Experiment </a:t>
            </a:r>
          </a:p>
        </p:txBody>
      </p:sp>
      <p:pic>
        <p:nvPicPr>
          <p:cNvPr id="5" name="Picture 10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AF921BF-B625-6B70-353C-88002A391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29" y="940978"/>
            <a:ext cx="1707911" cy="2244687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FAD32031-729D-9546-D12C-ADB99FB7B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624" y="2628722"/>
            <a:ext cx="4032012" cy="3425595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EBDBD283-BCE6-53A7-61E3-F4D95CF62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459" y="2253417"/>
            <a:ext cx="4746977" cy="1863862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F6A3C8D2-B4D8-F6C7-6076-AC91505EF5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5304" y="995838"/>
            <a:ext cx="3608682" cy="1257640"/>
          </a:xfrm>
          <a:prstGeom prst="rect">
            <a:avLst/>
          </a:prstGeom>
        </p:spPr>
      </p:pic>
      <p:pic>
        <p:nvPicPr>
          <p:cNvPr id="6" name="Audio Recording May 3, 2023 at 8:52:57 PM" descr="Audio Recording May 3, 2023 at 8:52:57 PM">
            <a:hlinkClick r:id="" action="ppaction://media"/>
            <a:extLst>
              <a:ext uri="{FF2B5EF4-FFF2-40B4-BE49-F238E27FC236}">
                <a16:creationId xmlns:a16="http://schemas.microsoft.com/office/drawing/2014/main" id="{98AA2367-C522-AD21-2675-54C20D686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0238" y="58691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0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-7618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+mn-lt"/>
                <a:ea typeface="Batang"/>
              </a:rPr>
              <a:t>Roadmap</a:t>
            </a:r>
            <a:br>
              <a:rPr lang="en-US">
                <a:latin typeface="Batang"/>
              </a:rPr>
            </a:br>
            <a:br>
              <a:rPr lang="en-US">
                <a:latin typeface="Batang"/>
                <a:ea typeface="Batang"/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8514AA-9D5F-F0F0-F8FC-6FF8B324A4BF}"/>
              </a:ext>
            </a:extLst>
          </p:cNvPr>
          <p:cNvSpPr txBox="1"/>
          <p:nvPr/>
        </p:nvSpPr>
        <p:spPr>
          <a:xfrm>
            <a:off x="558799" y="1642532"/>
            <a:ext cx="730673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Preliminary Knowledge on Parallel Computing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An Overview of Our Experiment </a:t>
            </a: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Design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Experimentation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Results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Matrix Stencil Animations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Conclusion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endParaRPr lang="en-US" sz="2000"/>
          </a:p>
        </p:txBody>
      </p:sp>
      <p:pic>
        <p:nvPicPr>
          <p:cNvPr id="5" name="Audio Recording May 3, 2023 at 8:53:23 PM" descr="Audio Recording May 3, 2023 at 8:53:23 PM">
            <a:hlinkClick r:id="" action="ppaction://media"/>
            <a:extLst>
              <a:ext uri="{FF2B5EF4-FFF2-40B4-BE49-F238E27FC236}">
                <a16:creationId xmlns:a16="http://schemas.microsoft.com/office/drawing/2014/main" id="{607BCDE1-B316-5F70-527F-37133FEFDF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868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6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48D8C0-A828-1329-7C48-1A69D07C3F9F}"/>
              </a:ext>
            </a:extLst>
          </p:cNvPr>
          <p:cNvSpPr txBox="1"/>
          <p:nvPr/>
        </p:nvSpPr>
        <p:spPr>
          <a:xfrm>
            <a:off x="9137089" y="5850467"/>
            <a:ext cx="25977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FFFFFF"/>
                </a:solidFill>
              </a:rPr>
              <a:t>Design: Introduction </a:t>
            </a:r>
            <a:endParaRPr lang="en-US" i="1"/>
          </a:p>
        </p:txBody>
      </p:sp>
      <p:pic>
        <p:nvPicPr>
          <p:cNvPr id="5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DF3C48-6691-F5C7-8FBA-C1019E26E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543" y="891852"/>
            <a:ext cx="6148873" cy="4607766"/>
          </a:xfrm>
          <a:prstGeom prst="rect">
            <a:avLst/>
          </a:prstGeom>
        </p:spPr>
      </p:pic>
      <p:pic>
        <p:nvPicPr>
          <p:cNvPr id="7" name="designintro">
            <a:hlinkClick r:id="" action="ppaction://media"/>
            <a:extLst>
              <a:ext uri="{FF2B5EF4-FFF2-40B4-BE49-F238E27FC236}">
                <a16:creationId xmlns:a16="http://schemas.microsoft.com/office/drawing/2014/main" id="{12F58C49-DBBB-EEA7-A0E9-3683EEFBA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7977" y="592526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48D8C0-A828-1329-7C48-1A69D07C3F9F}"/>
              </a:ext>
            </a:extLst>
          </p:cNvPr>
          <p:cNvSpPr txBox="1"/>
          <p:nvPr/>
        </p:nvSpPr>
        <p:spPr>
          <a:xfrm>
            <a:off x="9269273" y="5850467"/>
            <a:ext cx="24577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FFFFFF"/>
                </a:solidFill>
              </a:rPr>
              <a:t>Design: Algorithms</a:t>
            </a:r>
            <a:endParaRPr lang="en-US" i="1"/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FB3DFD7F-1EA0-97A5-3C61-A03A9BB49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2" y="1566596"/>
            <a:ext cx="4002832" cy="2986135"/>
          </a:xfrm>
          <a:prstGeom prst="rect">
            <a:avLst/>
          </a:prstGeom>
        </p:spPr>
      </p:pic>
      <p:pic>
        <p:nvPicPr>
          <p:cNvPr id="8" name="Picture 6" descr="Text&#10;&#10;Description automatically generated">
            <a:extLst>
              <a:ext uri="{FF2B5EF4-FFF2-40B4-BE49-F238E27FC236}">
                <a16:creationId xmlns:a16="http://schemas.microsoft.com/office/drawing/2014/main" id="{E2EC4C30-6D85-9B89-EFCA-CB427D37D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4522" y="1261188"/>
            <a:ext cx="3870649" cy="3596951"/>
          </a:xfrm>
          <a:prstGeom prst="rect">
            <a:avLst/>
          </a:prstGeom>
        </p:spPr>
      </p:pic>
      <p:pic>
        <p:nvPicPr>
          <p:cNvPr id="10" name="Picture 6" descr="Text&#10;&#10;Description automatically generated">
            <a:extLst>
              <a:ext uri="{FF2B5EF4-FFF2-40B4-BE49-F238E27FC236}">
                <a16:creationId xmlns:a16="http://schemas.microsoft.com/office/drawing/2014/main" id="{5F358E8A-42C6-CD67-4B36-D775573CF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0013" y="1259385"/>
            <a:ext cx="3606281" cy="3678311"/>
          </a:xfrm>
          <a:prstGeom prst="rect">
            <a:avLst/>
          </a:prstGeom>
        </p:spPr>
      </p:pic>
      <p:pic>
        <p:nvPicPr>
          <p:cNvPr id="6" name="designalg">
            <a:hlinkClick r:id="" action="ppaction://media"/>
            <a:extLst>
              <a:ext uri="{FF2B5EF4-FFF2-40B4-BE49-F238E27FC236}">
                <a16:creationId xmlns:a16="http://schemas.microsoft.com/office/drawing/2014/main" id="{E0466D7E-6E57-72E2-C48D-C07041982D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6855" y="592526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-7618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+mn-lt"/>
                <a:ea typeface="Batang"/>
              </a:rPr>
              <a:t>Roadmap</a:t>
            </a:r>
            <a:br>
              <a:rPr lang="en-US">
                <a:latin typeface="Batang"/>
              </a:rPr>
            </a:br>
            <a:br>
              <a:rPr lang="en-US">
                <a:latin typeface="Batang"/>
                <a:ea typeface="Batang"/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8514AA-9D5F-F0F0-F8FC-6FF8B324A4BF}"/>
              </a:ext>
            </a:extLst>
          </p:cNvPr>
          <p:cNvSpPr txBox="1"/>
          <p:nvPr/>
        </p:nvSpPr>
        <p:spPr>
          <a:xfrm>
            <a:off x="558799" y="1642532"/>
            <a:ext cx="730673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Preliminary Knowledge on Parallel Computing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An Overview of Our Experiment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Design </a:t>
            </a: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Experimentation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Results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Visualizing the Data 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via Animations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Conclusion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endParaRPr lang="en-US" sz="2000"/>
          </a:p>
        </p:txBody>
      </p:sp>
      <p:pic>
        <p:nvPicPr>
          <p:cNvPr id="5" name="Audio Recording May 3, 2023 at 8:56:52 PM" descr="Audio Recording May 3, 2023 at 8:56:52 PM">
            <a:hlinkClick r:id="" action="ppaction://media"/>
            <a:extLst>
              <a:ext uri="{FF2B5EF4-FFF2-40B4-BE49-F238E27FC236}">
                <a16:creationId xmlns:a16="http://schemas.microsoft.com/office/drawing/2014/main" id="{FA436CFA-2EF4-6133-853B-D15ECF037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868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1AA06899-E24C-063D-CFE6-5E29F675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40" y="994980"/>
            <a:ext cx="2743200" cy="150018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latin typeface="+mn-lt"/>
              </a:rPr>
            </a:br>
            <a:br>
              <a:rPr lang="en-US"/>
            </a:br>
            <a:br>
              <a:rPr lang="en-US"/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A566592-8C4F-B74B-8589-0F06CF2AF3B6}"/>
              </a:ext>
            </a:extLst>
          </p:cNvPr>
          <p:cNvSpPr txBox="1"/>
          <p:nvPr/>
        </p:nvSpPr>
        <p:spPr>
          <a:xfrm>
            <a:off x="9407407" y="5790259"/>
            <a:ext cx="22182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chemeClr val="bg1"/>
                </a:solidFill>
                <a:ea typeface="+mn-lt"/>
                <a:cs typeface="+mn-lt"/>
              </a:rPr>
              <a:t>Experimentation</a:t>
            </a:r>
            <a:endParaRPr lang="en-US"/>
          </a:p>
        </p:txBody>
      </p:sp>
      <p:pic>
        <p:nvPicPr>
          <p:cNvPr id="6" name="Picture 6" descr="A picture containing night&#10;&#10;Description automatically generated">
            <a:extLst>
              <a:ext uri="{FF2B5EF4-FFF2-40B4-BE49-F238E27FC236}">
                <a16:creationId xmlns:a16="http://schemas.microsoft.com/office/drawing/2014/main" id="{63C18DCA-321B-8E31-B36A-F8221A878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695" y="1186982"/>
            <a:ext cx="6684902" cy="415101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0294CE1-2B4B-230A-7A39-A46679152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235" y="5334032"/>
            <a:ext cx="5945481" cy="76005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756B3F3-EDD3-6A14-E7A0-66C651C45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37" y="3889638"/>
            <a:ext cx="2658533" cy="144374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7242661-AB58-0A7E-BDB7-CCBEC544C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179" y="1191562"/>
            <a:ext cx="2432755" cy="2706285"/>
          </a:xfrm>
          <a:prstGeom prst="rect">
            <a:avLst/>
          </a:prstGeom>
        </p:spPr>
      </p:pic>
      <p:pic>
        <p:nvPicPr>
          <p:cNvPr id="5" name="Audio Recording May 3, 2023 at 8:59:41 PM" descr="Audio Recording May 3, 2023 at 8:59:41 PM">
            <a:hlinkClick r:id="" action="ppaction://media"/>
            <a:extLst>
              <a:ext uri="{FF2B5EF4-FFF2-40B4-BE49-F238E27FC236}">
                <a16:creationId xmlns:a16="http://schemas.microsoft.com/office/drawing/2014/main" id="{7B6C8717-5A66-3D57-89E3-A9C44C4BE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0238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8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9541934" y="585046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FFFFFF"/>
                </a:solidFill>
              </a:rPr>
              <a:t>Experimentation</a:t>
            </a:r>
            <a:endParaRPr lang="en-US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84E3-26CF-1C6E-8F2B-57D9B933C333}"/>
              </a:ext>
            </a:extLst>
          </p:cNvPr>
          <p:cNvSpPr txBox="1"/>
          <p:nvPr/>
        </p:nvSpPr>
        <p:spPr>
          <a:xfrm>
            <a:off x="601133" y="821266"/>
            <a:ext cx="38184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Serial Experiments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C7BDCC46-5E36-08BA-911D-9B7AC3646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1868849"/>
            <a:ext cx="5410199" cy="317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7A2B68-61E3-4807-E736-556F317C0F21}"/>
              </a:ext>
            </a:extLst>
          </p:cNvPr>
          <p:cNvSpPr txBox="1"/>
          <p:nvPr/>
        </p:nvSpPr>
        <p:spPr>
          <a:xfrm>
            <a:off x="8568266" y="1286933"/>
            <a:ext cx="36660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Node</a:t>
            </a:r>
          </a:p>
          <a:p>
            <a:r>
              <a:rPr lang="en-US" dirty="0">
                <a:solidFill>
                  <a:schemeClr val="bg1"/>
                </a:solidFill>
              </a:rPr>
              <a:t>1 Task per Node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Single CPU Core</a:t>
            </a:r>
          </a:p>
          <a:p>
            <a:r>
              <a:rPr lang="en-US" dirty="0">
                <a:solidFill>
                  <a:schemeClr val="bg1"/>
                </a:solidFill>
              </a:rPr>
              <a:t>64GB Memory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Matrix Sizes: 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1000x1000, 2000x2000,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4000x4000, 16000x16000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BEC4C34-274D-D40F-815E-7656AB73D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584" y="1871133"/>
            <a:ext cx="876300" cy="3810000"/>
          </a:xfrm>
          <a:prstGeom prst="rect">
            <a:avLst/>
          </a:prstGeom>
        </p:spPr>
      </p:pic>
      <p:pic>
        <p:nvPicPr>
          <p:cNvPr id="8" name="Audio Recording May 3, 2023 at 9:08:03 PM" descr="Audio Recording May 3, 2023 at 9:08:03 PM">
            <a:hlinkClick r:id="" action="ppaction://media"/>
            <a:extLst>
              <a:ext uri="{FF2B5EF4-FFF2-40B4-BE49-F238E27FC236}">
                <a16:creationId xmlns:a16="http://schemas.microsoft.com/office/drawing/2014/main" id="{427E3B11-7751-DC90-C2E7-74219C19C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133" y="58933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9541934" y="585046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FFFFFF"/>
                </a:solidFill>
              </a:rPr>
              <a:t>Experimentation</a:t>
            </a:r>
            <a:endParaRPr lang="en-US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84E3-26CF-1C6E-8F2B-57D9B933C333}"/>
              </a:ext>
            </a:extLst>
          </p:cNvPr>
          <p:cNvSpPr txBox="1"/>
          <p:nvPr/>
        </p:nvSpPr>
        <p:spPr>
          <a:xfrm>
            <a:off x="601133" y="821266"/>
            <a:ext cx="38184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Pthread</a:t>
            </a:r>
            <a:r>
              <a:rPr lang="en-US" sz="2400">
                <a:solidFill>
                  <a:schemeClr val="bg1"/>
                </a:solidFill>
              </a:rPr>
              <a:t> Experiments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799047A-6AD3-2336-EDFC-01FB10B57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33" y="1496186"/>
            <a:ext cx="3361267" cy="156269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3952C56-321F-9FB8-92D5-02E923B03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134" y="2327834"/>
            <a:ext cx="3894667" cy="3802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8FD1ED-67B5-D771-50EA-47F061244DC1}"/>
              </a:ext>
            </a:extLst>
          </p:cNvPr>
          <p:cNvSpPr txBox="1"/>
          <p:nvPr/>
        </p:nvSpPr>
        <p:spPr>
          <a:xfrm>
            <a:off x="9296400" y="1159933"/>
            <a:ext cx="2743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Node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1 Task Per Node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16 CPU Cores​ Per Task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</a:rPr>
              <a:t>64GB Memory​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Threads: 1, 2, 4, 8, 16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Matrix Sizes: 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1000x1000,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2000x2000, 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4000x4000, 16000x16000​</a:t>
            </a:r>
          </a:p>
        </p:txBody>
      </p:sp>
      <p:pic>
        <p:nvPicPr>
          <p:cNvPr id="9" name="Audio Recording May 3, 2023 at 9:20:59 PM" descr="Audio Recording May 3, 2023 at 9:20:59 PM">
            <a:hlinkClick r:id="" action="ppaction://media"/>
            <a:extLst>
              <a:ext uri="{FF2B5EF4-FFF2-40B4-BE49-F238E27FC236}">
                <a16:creationId xmlns:a16="http://schemas.microsoft.com/office/drawing/2014/main" id="{0644CA40-A48D-D3C9-4FDF-F977CCECF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170" y="58933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9541934" y="585046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FFFFFF"/>
                </a:solidFill>
              </a:rPr>
              <a:t>Experimentation</a:t>
            </a:r>
            <a:endParaRPr lang="en-US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484E3-26CF-1C6E-8F2B-57D9B933C333}"/>
              </a:ext>
            </a:extLst>
          </p:cNvPr>
          <p:cNvSpPr txBox="1"/>
          <p:nvPr/>
        </p:nvSpPr>
        <p:spPr>
          <a:xfrm>
            <a:off x="601133" y="821266"/>
            <a:ext cx="38184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MPI Experiments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4C4B553-8A4E-4E39-488A-2BC664EF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4" y="1465256"/>
            <a:ext cx="6070600" cy="134515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D2C95D4-1BDC-CD22-5DDE-5AA81A7A1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401" y="2706539"/>
            <a:ext cx="5596466" cy="2113790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9B8652D-0A31-3EDE-DD37-2292E419C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33" y="3595512"/>
            <a:ext cx="3454400" cy="2376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65ECC-26F6-5F49-8DDD-4B5857B72ACD}"/>
              </a:ext>
            </a:extLst>
          </p:cNvPr>
          <p:cNvSpPr txBox="1"/>
          <p:nvPr/>
        </p:nvSpPr>
        <p:spPr>
          <a:xfrm>
            <a:off x="9348574" y="1275378"/>
            <a:ext cx="2743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 Node​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16 Task Per Node​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1CPU Cores​ Per Task​</a:t>
            </a:r>
          </a:p>
          <a:p>
            <a:r>
              <a:rPr lang="en-US" dirty="0">
                <a:solidFill>
                  <a:srgbClr val="FFFFFF"/>
                </a:solidFill>
              </a:rPr>
              <a:t>64GB Memory​​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Processes: 1, 2, 4, 8, 16​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Matrix Sizes: ​​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1000x1000, 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2000x2000, ​​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4000x4000, 16000x16000​</a:t>
            </a:r>
          </a:p>
        </p:txBody>
      </p:sp>
      <p:pic>
        <p:nvPicPr>
          <p:cNvPr id="10" name="Audio Recording May 3, 2023 at 9:37:33 PM" descr="Audio Recording May 3, 2023 at 9:37:33 PM">
            <a:hlinkClick r:id="" action="ppaction://media"/>
            <a:extLst>
              <a:ext uri="{FF2B5EF4-FFF2-40B4-BE49-F238E27FC236}">
                <a16:creationId xmlns:a16="http://schemas.microsoft.com/office/drawing/2014/main" id="{85365727-C7E9-33FF-C8B3-F548BD299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656" y="59146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6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n-lt"/>
                <a:ea typeface="Batang"/>
              </a:rPr>
              <a:t>Introduction</a:t>
            </a:r>
            <a:br>
              <a:rPr lang="en-US" sz="4000" dirty="0">
                <a:latin typeface="+mn-lt"/>
              </a:rPr>
            </a:br>
            <a:br>
              <a:rPr lang="en-US" dirty="0"/>
            </a:br>
            <a:br>
              <a:rPr lang="en-US" dirty="0">
                <a:latin typeface="Batang"/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88580CF7-4FD6-5ECA-9721-A1C3B3D49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132" y="1221904"/>
            <a:ext cx="2743200" cy="1543050"/>
          </a:xfrm>
          <a:prstGeom prst="rect">
            <a:avLst/>
          </a:prstGeom>
        </p:spPr>
      </p:pic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5D2CD60-BDF2-3690-DB43-FBC867044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305" y="2205252"/>
            <a:ext cx="5132680" cy="2765306"/>
          </a:xfrm>
          <a:prstGeom prst="rect">
            <a:avLst/>
          </a:prstGeom>
        </p:spPr>
      </p:pic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DDACDC8C-6210-5BCD-443F-68D81CB3A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215" y="4277151"/>
            <a:ext cx="2743200" cy="1765623"/>
          </a:xfrm>
          <a:prstGeom prst="rect">
            <a:avLst/>
          </a:prstGeom>
        </p:spPr>
      </p:pic>
      <p:pic>
        <p:nvPicPr>
          <p:cNvPr id="7" name="Audio Recording May 3, 2023 at 8:07:19 PM" descr="Audio Recording May 3, 2023 at 8:07:19 PM">
            <a:hlinkClick r:id="" action="ppaction://media"/>
            <a:extLst>
              <a:ext uri="{FF2B5EF4-FFF2-40B4-BE49-F238E27FC236}">
                <a16:creationId xmlns:a16="http://schemas.microsoft.com/office/drawing/2014/main" id="{238402D5-C9DE-F0DA-867E-F6019F7C8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10332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-7618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+mn-lt"/>
                <a:ea typeface="Batang"/>
              </a:rPr>
              <a:t>Roadmap</a:t>
            </a:r>
            <a:br>
              <a:rPr lang="en-US">
                <a:latin typeface="Batang"/>
              </a:rPr>
            </a:br>
            <a:br>
              <a:rPr lang="en-US">
                <a:latin typeface="Batang"/>
                <a:ea typeface="Batang"/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8514AA-9D5F-F0F0-F8FC-6FF8B324A4BF}"/>
              </a:ext>
            </a:extLst>
          </p:cNvPr>
          <p:cNvSpPr txBox="1"/>
          <p:nvPr/>
        </p:nvSpPr>
        <p:spPr>
          <a:xfrm>
            <a:off x="558799" y="1642532"/>
            <a:ext cx="730673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Preliminary Knowledge on Parallel Computing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 Overview of Our Experiment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Design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Experimentation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Results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Matrix Stencil Animations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Conclusion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pic>
        <p:nvPicPr>
          <p:cNvPr id="5" name="Audio Recording May 3, 2023 at 9:39:44 PM" descr="Audio Recording May 3, 2023 at 9:39:44 PM">
            <a:hlinkClick r:id="" action="ppaction://media"/>
            <a:extLst>
              <a:ext uri="{FF2B5EF4-FFF2-40B4-BE49-F238E27FC236}">
                <a16:creationId xmlns:a16="http://schemas.microsoft.com/office/drawing/2014/main" id="{4677323B-2F24-5C01-496D-0A8A50543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687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0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4736670" y="5850467"/>
            <a:ext cx="70041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Results Analysis: Evaluation Metrics &amp; Serial Performance</a:t>
            </a:r>
            <a:endParaRPr lang="en-US" b="1" i="1">
              <a:solidFill>
                <a:schemeClr val="bg1"/>
              </a:soli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F5F3D26-9E77-C9E4-E75B-4DCF133B6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133" y="788348"/>
            <a:ext cx="4057262" cy="200003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3DF3533-3EF0-241E-953C-10772F310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176" y="1552769"/>
            <a:ext cx="4026159" cy="3021563"/>
          </a:xfrm>
          <a:prstGeom prst="rect">
            <a:avLst/>
          </a:prstGeom>
        </p:spPr>
      </p:pic>
      <p:pic>
        <p:nvPicPr>
          <p:cNvPr id="9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E0D394A-44C7-38DC-D80D-5F98C25D9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4134" y="2765748"/>
            <a:ext cx="4057261" cy="3044889"/>
          </a:xfrm>
          <a:prstGeom prst="rect">
            <a:avLst/>
          </a:prstGeom>
        </p:spPr>
      </p:pic>
      <p:pic>
        <p:nvPicPr>
          <p:cNvPr id="6" name="evalserial">
            <a:hlinkClick r:id="" action="ppaction://media"/>
            <a:extLst>
              <a:ext uri="{FF2B5EF4-FFF2-40B4-BE49-F238E27FC236}">
                <a16:creationId xmlns:a16="http://schemas.microsoft.com/office/drawing/2014/main" id="{9F81AB96-E6D1-9A56-7034-AB4CDA9B4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4630" y="592526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5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7629160" y="5850467"/>
            <a:ext cx="46559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Results Analysis: </a:t>
            </a:r>
            <a:r>
              <a:rPr lang="en-US" sz="2000" b="1" i="1" err="1">
                <a:solidFill>
                  <a:schemeClr val="bg1"/>
                </a:solidFill>
                <a:ea typeface="+mn-lt"/>
                <a:cs typeface="+mn-lt"/>
              </a:rPr>
              <a:t>Pthreads</a:t>
            </a:r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 (CPU)</a:t>
            </a:r>
            <a:endParaRPr lang="en-US" b="1" i="1">
              <a:solidFill>
                <a:schemeClr val="bg1"/>
              </a:solidFill>
            </a:endParaRP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0823E12-13D5-1FD0-4340-5870BF7B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196" y="1482419"/>
            <a:ext cx="3847322" cy="3341101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8EC4486-8612-26BC-D843-6E2519F8E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442" y="1486571"/>
            <a:ext cx="3792893" cy="3332797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591B8E0-EA9B-3775-3E3F-EB8859C65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58" y="1483609"/>
            <a:ext cx="3839546" cy="3338721"/>
          </a:xfrm>
          <a:prstGeom prst="rect">
            <a:avLst/>
          </a:prstGeom>
        </p:spPr>
      </p:pic>
      <p:pic>
        <p:nvPicPr>
          <p:cNvPr id="5" name="pthcpu">
            <a:hlinkClick r:id="" action="ppaction://media"/>
            <a:extLst>
              <a:ext uri="{FF2B5EF4-FFF2-40B4-BE49-F238E27FC236}">
                <a16:creationId xmlns:a16="http://schemas.microsoft.com/office/drawing/2014/main" id="{12B40AB7-AC46-F598-70BF-E623F3A048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0202" y="592526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6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7325916" y="5850467"/>
            <a:ext cx="4959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Results Analysis: </a:t>
            </a:r>
            <a:r>
              <a:rPr lang="en-US" sz="2000" b="1" i="1" err="1">
                <a:solidFill>
                  <a:schemeClr val="bg1"/>
                </a:solidFill>
                <a:ea typeface="+mn-lt"/>
                <a:cs typeface="+mn-lt"/>
              </a:rPr>
              <a:t>Pthreads</a:t>
            </a:r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 (Overall)</a:t>
            </a:r>
            <a:endParaRPr lang="en-US" b="1" i="1">
              <a:solidFill>
                <a:schemeClr val="bg1"/>
              </a:solidFill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D87DEB4-00E2-3234-88DB-FC1746024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461" y="1474643"/>
            <a:ext cx="3855097" cy="3341101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ABAAA29-25D6-E67B-D6C3-EA9438A1E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237" y="1475647"/>
            <a:ext cx="3761791" cy="3339093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750C0A6-30E4-A00B-2D85-24EBD639F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706" y="1475832"/>
            <a:ext cx="3834459" cy="3335745"/>
          </a:xfrm>
          <a:prstGeom prst="rect">
            <a:avLst/>
          </a:prstGeom>
        </p:spPr>
      </p:pic>
      <p:pic>
        <p:nvPicPr>
          <p:cNvPr id="8" name="pthoverall">
            <a:hlinkClick r:id="" action="ppaction://media"/>
            <a:extLst>
              <a:ext uri="{FF2B5EF4-FFF2-40B4-BE49-F238E27FC236}">
                <a16:creationId xmlns:a16="http://schemas.microsoft.com/office/drawing/2014/main" id="{C365A1E8-8A4D-85AC-6A4F-22873C09D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1304" y="592526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8243425" y="5850467"/>
            <a:ext cx="40417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Results Analysis: MPI (CPU)</a:t>
            </a:r>
            <a:endParaRPr lang="en-US" b="1" i="1">
              <a:solidFill>
                <a:schemeClr val="bg1"/>
              </a:solidFill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CB0214D-1C68-6FE8-1CAB-45F091D99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604" y="1583500"/>
            <a:ext cx="3800668" cy="331777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B1FB810-5BA8-A3EB-C12E-DB101C55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216" y="1587652"/>
            <a:ext cx="3777342" cy="3301695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7696319-5577-36CC-12C5-FEB2C950A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10" y="1585650"/>
            <a:ext cx="3834459" cy="3307523"/>
          </a:xfrm>
          <a:prstGeom prst="rect">
            <a:avLst/>
          </a:prstGeom>
        </p:spPr>
      </p:pic>
      <p:pic>
        <p:nvPicPr>
          <p:cNvPr id="8" name="mpicpu">
            <a:hlinkClick r:id="" action="ppaction://media"/>
            <a:extLst>
              <a:ext uri="{FF2B5EF4-FFF2-40B4-BE49-F238E27FC236}">
                <a16:creationId xmlns:a16="http://schemas.microsoft.com/office/drawing/2014/main" id="{88D2C6A8-FDE7-EA5C-9CD2-F03D7DC11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0222" y="592526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1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7909079" y="5850467"/>
            <a:ext cx="43760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  <a:ea typeface="+mn-lt"/>
                <a:cs typeface="+mn-lt"/>
              </a:rPr>
              <a:t>Results Analysis: MPI (Overall)</a:t>
            </a:r>
            <a:endParaRPr lang="en-US" b="1" i="1">
              <a:solidFill>
                <a:schemeClr val="bg1"/>
              </a:solidFill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40F5611-21A5-B2CA-BB94-CB6F74E25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055" y="1614602"/>
            <a:ext cx="3800669" cy="3309999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D8B0E1A-DFF2-31D1-1AB5-57F3846E0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543" y="1615606"/>
            <a:ext cx="3722914" cy="3307991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470A6C0-B8AA-66EE-6325-6F8760FCE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49" y="1615792"/>
            <a:ext cx="3834459" cy="3307523"/>
          </a:xfrm>
          <a:prstGeom prst="rect">
            <a:avLst/>
          </a:prstGeom>
        </p:spPr>
      </p:pic>
      <p:pic>
        <p:nvPicPr>
          <p:cNvPr id="8" name="mpioverall">
            <a:hlinkClick r:id="" action="ppaction://media"/>
            <a:extLst>
              <a:ext uri="{FF2B5EF4-FFF2-40B4-BE49-F238E27FC236}">
                <a16:creationId xmlns:a16="http://schemas.microsoft.com/office/drawing/2014/main" id="{7A1997CC-1D1F-AE19-E7AF-D3D50B3580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0181" y="588638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2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-7618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+mn-lt"/>
                <a:ea typeface="Batang"/>
              </a:rPr>
              <a:t>Roadmap</a:t>
            </a:r>
            <a:br>
              <a:rPr lang="en-US">
                <a:latin typeface="Batang"/>
              </a:rPr>
            </a:br>
            <a:br>
              <a:rPr lang="en-US">
                <a:latin typeface="Batang"/>
                <a:ea typeface="Batang"/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8514AA-9D5F-F0F0-F8FC-6FF8B324A4BF}"/>
              </a:ext>
            </a:extLst>
          </p:cNvPr>
          <p:cNvSpPr txBox="1"/>
          <p:nvPr/>
        </p:nvSpPr>
        <p:spPr>
          <a:xfrm>
            <a:off x="558799" y="1642532"/>
            <a:ext cx="730673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Preliminary Knowledge on Parallel Computing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 Overview of Our Experiment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Design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Experimentation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Results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Matrix Stencil Animations</a:t>
            </a: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Conclusion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pic>
        <p:nvPicPr>
          <p:cNvPr id="5" name="Audio Recording May 3, 2023 at 9:40:23 PM" descr="Audio Recording May 3, 2023 at 9:40:23 PM">
            <a:hlinkClick r:id="" action="ppaction://media"/>
            <a:extLst>
              <a:ext uri="{FF2B5EF4-FFF2-40B4-BE49-F238E27FC236}">
                <a16:creationId xmlns:a16="http://schemas.microsoft.com/office/drawing/2014/main" id="{5B15963D-7145-9350-2A9A-EFCD57BCC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3968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 dirty="0">
                <a:solidFill>
                  <a:srgbClr val="FFFFFF"/>
                </a:solidFill>
                <a:latin typeface="+mn-lt"/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8390468" y="5850467"/>
            <a:ext cx="32088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chemeClr val="bg1"/>
                </a:solidFill>
                <a:ea typeface="+mn-lt"/>
                <a:cs typeface="+mn-lt"/>
              </a:rPr>
              <a:t>Matrix Stencil Animations</a:t>
            </a:r>
            <a:endParaRPr lang="en-US" i="1">
              <a:solidFill>
                <a:schemeClr val="bg1"/>
              </a:solidFill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21FC52A-5B96-5A1B-3C20-9C930672E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1" y="2153571"/>
            <a:ext cx="5853112" cy="3838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B556B-680B-640D-5103-23DEF453B7DC}"/>
              </a:ext>
            </a:extLst>
          </p:cNvPr>
          <p:cNvSpPr txBox="1"/>
          <p:nvPr/>
        </p:nvSpPr>
        <p:spPr>
          <a:xfrm>
            <a:off x="567266" y="702733"/>
            <a:ext cx="2997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Console Apps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1FA4D77-E746-E615-2CC0-68B835B46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1" y="1477401"/>
            <a:ext cx="7001933" cy="550401"/>
          </a:xfrm>
          <a:prstGeom prst="rect">
            <a:avLst/>
          </a:prstGeom>
        </p:spPr>
      </p:pic>
      <p:pic>
        <p:nvPicPr>
          <p:cNvPr id="9" name="animation">
            <a:hlinkClick r:id="" action="ppaction://media"/>
            <a:extLst>
              <a:ext uri="{FF2B5EF4-FFF2-40B4-BE49-F238E27FC236}">
                <a16:creationId xmlns:a16="http://schemas.microsoft.com/office/drawing/2014/main" id="{4E163C93-9007-41F4-BCBE-0297C72E6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70293" y="2555475"/>
            <a:ext cx="3657600" cy="2743200"/>
          </a:xfrm>
          <a:prstGeom prst="rect">
            <a:avLst/>
          </a:prstGeom>
        </p:spPr>
      </p:pic>
      <p:pic>
        <p:nvPicPr>
          <p:cNvPr id="10" name="Audio Recording May 3, 2023 at 10:59:15 PM" descr="Audio Recording May 3, 2023 at 10:59:15 PM">
            <a:hlinkClick r:id="" action="ppaction://media"/>
            <a:extLst>
              <a:ext uri="{FF2B5EF4-FFF2-40B4-BE49-F238E27FC236}">
                <a16:creationId xmlns:a16="http://schemas.microsoft.com/office/drawing/2014/main" id="{5BC3E9E2-BF9B-41FE-74BB-AE8849EA5F5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2666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7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3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 dirty="0">
                <a:solidFill>
                  <a:srgbClr val="FFFFFF"/>
                </a:solidFill>
                <a:latin typeface="+mn-lt"/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8390468" y="5850467"/>
            <a:ext cx="32088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chemeClr val="bg1"/>
                </a:solidFill>
                <a:ea typeface="+mn-lt"/>
                <a:cs typeface="+mn-lt"/>
              </a:rPr>
              <a:t>Matrix Stencil Animations</a:t>
            </a:r>
            <a:endParaRPr lang="en-US" i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B556B-680B-640D-5103-23DEF453B7DC}"/>
              </a:ext>
            </a:extLst>
          </p:cNvPr>
          <p:cNvSpPr txBox="1"/>
          <p:nvPr/>
        </p:nvSpPr>
        <p:spPr>
          <a:xfrm>
            <a:off x="521205" y="822960"/>
            <a:ext cx="5715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Web App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URL: </a:t>
            </a:r>
            <a:r>
              <a:rPr lang="en-US" sz="24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www.matrix-animations.com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Download Files &amp; Play Online</a:t>
            </a:r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F64772-2B6B-E049-A353-5A99830FC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32" y="2738477"/>
            <a:ext cx="6705600" cy="3218312"/>
          </a:xfrm>
          <a:prstGeom prst="rect">
            <a:avLst/>
          </a:prstGeom>
        </p:spPr>
      </p:pic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1A845B7E-3F10-D172-9DA6-749CBCC24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5601" y="1186044"/>
            <a:ext cx="3699933" cy="2885711"/>
          </a:xfrm>
          <a:prstGeom prst="rect">
            <a:avLst/>
          </a:prstGeom>
        </p:spPr>
      </p:pic>
      <p:pic>
        <p:nvPicPr>
          <p:cNvPr id="8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CBB0347-7AD7-4C89-C8F4-83FD437A40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5200" y="2780628"/>
            <a:ext cx="2573867" cy="2702214"/>
          </a:xfrm>
          <a:prstGeom prst="rect">
            <a:avLst/>
          </a:prstGeom>
        </p:spPr>
      </p:pic>
      <p:pic>
        <p:nvPicPr>
          <p:cNvPr id="9" name="Audio Recording May 3, 2023 at 11:26:05 PM" descr="Audio Recording May 3, 2023 at 11:26:05 PM">
            <a:hlinkClick r:id="" action="ppaction://media"/>
            <a:extLst>
              <a:ext uri="{FF2B5EF4-FFF2-40B4-BE49-F238E27FC236}">
                <a16:creationId xmlns:a16="http://schemas.microsoft.com/office/drawing/2014/main" id="{2812B970-130B-5D87-509C-1E77EF990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1207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1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8390468" y="5850467"/>
            <a:ext cx="32088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chemeClr val="bg1"/>
                </a:solidFill>
                <a:ea typeface="+mn-lt"/>
                <a:cs typeface="+mn-lt"/>
              </a:rPr>
              <a:t>Matrix Stencil Animations</a:t>
            </a:r>
            <a:endParaRPr lang="en-US" i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B556B-680B-640D-5103-23DEF453B7DC}"/>
              </a:ext>
            </a:extLst>
          </p:cNvPr>
          <p:cNvSpPr txBox="1"/>
          <p:nvPr/>
        </p:nvSpPr>
        <p:spPr>
          <a:xfrm>
            <a:off x="558800" y="846666"/>
            <a:ext cx="26416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Desktop App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3723F1-5F96-786C-E738-A2FDEB697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33" y="2734288"/>
            <a:ext cx="3302000" cy="2735624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A5AE07-EF51-D16E-C46D-EE3EC3599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666" y="1818980"/>
            <a:ext cx="2743200" cy="2288705"/>
          </a:xfrm>
          <a:prstGeom prst="rect">
            <a:avLst/>
          </a:prstGeom>
        </p:spPr>
      </p:pic>
      <p:pic>
        <p:nvPicPr>
          <p:cNvPr id="8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92969868-75AA-D8ED-A431-FC148229F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1" y="3113122"/>
            <a:ext cx="2853266" cy="2485955"/>
          </a:xfrm>
          <a:prstGeom prst="rect">
            <a:avLst/>
          </a:prstGeom>
        </p:spPr>
      </p:pic>
      <p:pic>
        <p:nvPicPr>
          <p:cNvPr id="10" name="Audio Recording May 3, 2023 at 11:45:57 PM" descr="Audio Recording May 3, 2023 at 11:45:57 PM">
            <a:hlinkClick r:id="" action="ppaction://media"/>
            <a:extLst>
              <a:ext uri="{FF2B5EF4-FFF2-40B4-BE49-F238E27FC236}">
                <a16:creationId xmlns:a16="http://schemas.microsoft.com/office/drawing/2014/main" id="{B1F22B84-52BD-F66D-7508-85300FBD4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3263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1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latin typeface="+mn-lt"/>
                <a:ea typeface="Batang"/>
              </a:rPr>
              <a:t>Introduction</a:t>
            </a:r>
            <a:br>
              <a:rPr lang="en-US" sz="4000">
                <a:latin typeface="+mn-lt"/>
              </a:rPr>
            </a:br>
            <a:br>
              <a:rPr lang="en-US"/>
            </a:br>
            <a:br>
              <a:rPr lang="en-US">
                <a:latin typeface="Batang"/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text, iPod, electronics&#10;&#10;Description automatically generated">
            <a:extLst>
              <a:ext uri="{FF2B5EF4-FFF2-40B4-BE49-F238E27FC236}">
                <a16:creationId xmlns:a16="http://schemas.microsoft.com/office/drawing/2014/main" id="{D6E8233A-5056-C489-32A3-95DEFA448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475" y="1146499"/>
            <a:ext cx="6430902" cy="4931891"/>
          </a:xfrm>
          <a:prstGeom prst="rect">
            <a:avLst/>
          </a:prstGeom>
        </p:spPr>
      </p:pic>
      <p:pic>
        <p:nvPicPr>
          <p:cNvPr id="3" name="Audio Recording May 3, 2023 at 8:22:01 PM" descr="Audio Recording May 3, 2023 at 8:22:01 PM">
            <a:hlinkClick r:id="" action="ppaction://media"/>
            <a:extLst>
              <a:ext uri="{FF2B5EF4-FFF2-40B4-BE49-F238E27FC236}">
                <a16:creationId xmlns:a16="http://schemas.microsoft.com/office/drawing/2014/main" id="{DA4E12A0-58D8-5863-AD0C-50C0E2D33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238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-7618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+mn-lt"/>
                <a:ea typeface="Batang"/>
              </a:rPr>
              <a:t>Roadmap</a:t>
            </a:r>
            <a:br>
              <a:rPr lang="en-US">
                <a:latin typeface="Batang"/>
              </a:rPr>
            </a:br>
            <a:br>
              <a:rPr lang="en-US">
                <a:latin typeface="Batang"/>
                <a:ea typeface="Batang"/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8514AA-9D5F-F0F0-F8FC-6FF8B324A4BF}"/>
              </a:ext>
            </a:extLst>
          </p:cNvPr>
          <p:cNvSpPr txBox="1"/>
          <p:nvPr/>
        </p:nvSpPr>
        <p:spPr>
          <a:xfrm>
            <a:off x="558799" y="1642532"/>
            <a:ext cx="730673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Preliminary Knowledge on Parallel Computing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 Overview of Our Experiment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Design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Experimentation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Results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Matrix Stencil Animations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Conclusion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pic>
        <p:nvPicPr>
          <p:cNvPr id="5" name="Audio Recording May 3, 2023 at 9:49:38 PM" descr="Audio Recording May 3, 2023 at 9:49:38 PM">
            <a:hlinkClick r:id="" action="ppaction://media"/>
            <a:extLst>
              <a:ext uri="{FF2B5EF4-FFF2-40B4-BE49-F238E27FC236}">
                <a16:creationId xmlns:a16="http://schemas.microsoft.com/office/drawing/2014/main" id="{FB47113E-F10C-909E-BD72-81BCBF8F9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125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8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107E33B-C4C2-6324-1802-E6700A6B09AF}"/>
              </a:ext>
            </a:extLst>
          </p:cNvPr>
          <p:cNvSpPr txBox="1"/>
          <p:nvPr/>
        </p:nvSpPr>
        <p:spPr>
          <a:xfrm>
            <a:off x="10003282" y="5799667"/>
            <a:ext cx="16214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chemeClr val="bg1"/>
                </a:solidFill>
                <a:ea typeface="+mn-lt"/>
                <a:cs typeface="+mn-lt"/>
              </a:rPr>
              <a:t>Conclusions</a:t>
            </a:r>
            <a:endParaRPr lang="en-US" i="1">
              <a:solidFill>
                <a:schemeClr val="bg1"/>
              </a:solidFill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296925F-78E9-DFF2-8708-FB6AAEC8B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5" y="2789659"/>
            <a:ext cx="5604587" cy="3152580"/>
          </a:xfrm>
          <a:prstGeom prst="rect">
            <a:avLst/>
          </a:prstGeom>
        </p:spPr>
      </p:pic>
      <p:pic>
        <p:nvPicPr>
          <p:cNvPr id="5" name="Picture 5" descr="A picture containing computer, subway&#10;&#10;Description automatically generated">
            <a:extLst>
              <a:ext uri="{FF2B5EF4-FFF2-40B4-BE49-F238E27FC236}">
                <a16:creationId xmlns:a16="http://schemas.microsoft.com/office/drawing/2014/main" id="{4A8A74D7-8C6D-82A4-6E10-61FF67103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732328"/>
            <a:ext cx="4819260" cy="4506935"/>
          </a:xfrm>
          <a:prstGeom prst="rect">
            <a:avLst/>
          </a:prstGeom>
        </p:spPr>
      </p:pic>
      <p:pic>
        <p:nvPicPr>
          <p:cNvPr id="7" name="conclusion">
            <a:hlinkClick r:id="" action="ppaction://media"/>
            <a:extLst>
              <a:ext uri="{FF2B5EF4-FFF2-40B4-BE49-F238E27FC236}">
                <a16:creationId xmlns:a16="http://schemas.microsoft.com/office/drawing/2014/main" id="{8322AEAA-D835-B703-471A-3BDBBCC2C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0161" y="20248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9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-7618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+mn-lt"/>
                <a:ea typeface="Batang"/>
              </a:rPr>
              <a:t>Roadmap</a:t>
            </a:r>
            <a:br>
              <a:rPr lang="en-US">
                <a:latin typeface="Batang"/>
              </a:rPr>
            </a:br>
            <a:br>
              <a:rPr lang="en-US">
                <a:latin typeface="Batang"/>
                <a:ea typeface="Batang"/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8514AA-9D5F-F0F0-F8FC-6FF8B324A4BF}"/>
              </a:ext>
            </a:extLst>
          </p:cNvPr>
          <p:cNvSpPr txBox="1"/>
          <p:nvPr/>
        </p:nvSpPr>
        <p:spPr>
          <a:xfrm>
            <a:off x="558799" y="1642532"/>
            <a:ext cx="730673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Preliminary Knowledge on Parallel Computing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 Overview of Our Experiment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Design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Experimentation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Results Analysis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Matrix Stencil Animations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Conclusion 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/>
          </a:p>
          <a:p>
            <a:endParaRPr lang="en-US" sz="2000"/>
          </a:p>
        </p:txBody>
      </p:sp>
      <p:pic>
        <p:nvPicPr>
          <p:cNvPr id="5" name="Audio Recording May 3, 2023 at 8:25:54 PM" descr="Audio Recording May 3, 2023 at 8:25:54 PM">
            <a:hlinkClick r:id="" action="ppaction://media"/>
            <a:extLst>
              <a:ext uri="{FF2B5EF4-FFF2-40B4-BE49-F238E27FC236}">
                <a16:creationId xmlns:a16="http://schemas.microsoft.com/office/drawing/2014/main" id="{6052562C-5C16-26A8-97DA-EA73EB613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868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0DBC56-EB7D-67D5-D3CF-AD068C5105BA}"/>
              </a:ext>
            </a:extLst>
          </p:cNvPr>
          <p:cNvSpPr txBox="1"/>
          <p:nvPr/>
        </p:nvSpPr>
        <p:spPr>
          <a:xfrm>
            <a:off x="3005148" y="5833533"/>
            <a:ext cx="86907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FFFFFF"/>
                </a:solidFill>
                <a:ea typeface="+mn-lt"/>
                <a:cs typeface="+mn-lt"/>
              </a:rPr>
              <a:t>Preliminary Knowledge on Parallel Computing: Introduction and Motivation</a:t>
            </a:r>
            <a:endParaRPr lang="en-US"/>
          </a:p>
          <a:p>
            <a:endParaRPr lang="en-US" sz="2000" i="1">
              <a:solidFill>
                <a:srgbClr val="FFFFFF"/>
              </a:solidFill>
            </a:endParaRPr>
          </a:p>
        </p:txBody>
      </p:sp>
      <p:pic>
        <p:nvPicPr>
          <p:cNvPr id="5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AA2252F2-331C-DC2E-0790-C924B3D41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992" y="1744592"/>
            <a:ext cx="4088363" cy="3920876"/>
          </a:xfrm>
          <a:prstGeom prst="rect">
            <a:avLst/>
          </a:prstGeom>
        </p:spPr>
      </p:pic>
      <p:pic>
        <p:nvPicPr>
          <p:cNvPr id="6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9843522-F794-17B5-5F57-2684F6460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56" y="756828"/>
            <a:ext cx="6047791" cy="5072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8239E-4050-E680-2EF7-F156C20C6A54}"/>
              </a:ext>
            </a:extLst>
          </p:cNvPr>
          <p:cNvSpPr txBox="1"/>
          <p:nvPr/>
        </p:nvSpPr>
        <p:spPr>
          <a:xfrm>
            <a:off x="7320556" y="756124"/>
            <a:ext cx="42665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16 cores × 2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hyperthreads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× (256 bit-wide vector unit)/(64-bit double) = 128-way parallelism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why parallel">
            <a:hlinkClick r:id="" action="ppaction://media"/>
            <a:extLst>
              <a:ext uri="{FF2B5EF4-FFF2-40B4-BE49-F238E27FC236}">
                <a16:creationId xmlns:a16="http://schemas.microsoft.com/office/drawing/2014/main" id="{87B905B1-715F-524D-736C-CB1C677FB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957" y="592526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0DBC56-EB7D-67D5-D3CF-AD068C5105BA}"/>
              </a:ext>
            </a:extLst>
          </p:cNvPr>
          <p:cNvSpPr txBox="1"/>
          <p:nvPr/>
        </p:nvSpPr>
        <p:spPr>
          <a:xfrm>
            <a:off x="3938209" y="5833533"/>
            <a:ext cx="7726611" cy="407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FFFFFF"/>
                </a:solidFill>
                <a:ea typeface="+mn-lt"/>
                <a:cs typeface="+mn-lt"/>
              </a:rPr>
              <a:t>Preliminary Knowledge on Parallel Computing: Types of Parallelism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BA3BBA4-8725-4140-6E06-D5253195C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482" y="826064"/>
            <a:ext cx="7105261" cy="4754891"/>
          </a:xfrm>
          <a:prstGeom prst="rect">
            <a:avLst/>
          </a:prstGeom>
        </p:spPr>
      </p:pic>
      <p:pic>
        <p:nvPicPr>
          <p:cNvPr id="6" name="types of parallelism">
            <a:hlinkClick r:id="" action="ppaction://media"/>
            <a:extLst>
              <a:ext uri="{FF2B5EF4-FFF2-40B4-BE49-F238E27FC236}">
                <a16:creationId xmlns:a16="http://schemas.microsoft.com/office/drawing/2014/main" id="{D05086C7-CBE8-07D3-CE4F-E72846C87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1324" y="592526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0DBC56-EB7D-67D5-D3CF-AD068C5105BA}"/>
              </a:ext>
            </a:extLst>
          </p:cNvPr>
          <p:cNvSpPr txBox="1"/>
          <p:nvPr/>
        </p:nvSpPr>
        <p:spPr>
          <a:xfrm>
            <a:off x="1644434" y="5833533"/>
            <a:ext cx="10160345" cy="407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FFFFFF"/>
                </a:solidFill>
                <a:ea typeface="+mn-lt"/>
                <a:cs typeface="+mn-lt"/>
              </a:rPr>
              <a:t>Preliminary Knowledge on Parallel Computing: Shared vs. Distributed Memory Systems</a:t>
            </a:r>
            <a:endParaRPr lang="en-US"/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02457F74-AE2E-4F52-030A-1E00BABA3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319" y="1831288"/>
            <a:ext cx="5340220" cy="2557831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42B2ECDE-2D33-C3EB-0DB0-4F7D842B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45" y="1832549"/>
            <a:ext cx="5106954" cy="2555307"/>
          </a:xfrm>
          <a:prstGeom prst="rect">
            <a:avLst/>
          </a:prstGeom>
        </p:spPr>
      </p:pic>
      <p:pic>
        <p:nvPicPr>
          <p:cNvPr id="5" name="shared vs dist">
            <a:hlinkClick r:id="" action="ppaction://media"/>
            <a:extLst>
              <a:ext uri="{FF2B5EF4-FFF2-40B4-BE49-F238E27FC236}">
                <a16:creationId xmlns:a16="http://schemas.microsoft.com/office/drawing/2014/main" id="{AC1FBA6A-0CC2-9278-0553-520306850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2446" y="596414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1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br>
              <a:rPr lang="en-US" sz="4000">
                <a:solidFill>
                  <a:srgbClr val="FFFFFF"/>
                </a:solidFill>
                <a:latin typeface="+mn-lt"/>
              </a:rPr>
            </a:b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0DBC56-EB7D-67D5-D3CF-AD068C5105BA}"/>
              </a:ext>
            </a:extLst>
          </p:cNvPr>
          <p:cNvSpPr txBox="1"/>
          <p:nvPr/>
        </p:nvSpPr>
        <p:spPr>
          <a:xfrm>
            <a:off x="1838822" y="5833533"/>
            <a:ext cx="98415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>
                <a:solidFill>
                  <a:srgbClr val="FFFFFF"/>
                </a:solidFill>
                <a:ea typeface="+mn-lt"/>
                <a:cs typeface="+mn-lt"/>
              </a:rPr>
              <a:t>Preliminary Knowledge on Parallel Computing: Amdahl's and Gustafson-</a:t>
            </a:r>
            <a:r>
              <a:rPr lang="en-US" sz="2000" i="1" err="1">
                <a:solidFill>
                  <a:srgbClr val="FFFFFF"/>
                </a:solidFill>
                <a:ea typeface="+mn-lt"/>
                <a:cs typeface="+mn-lt"/>
              </a:rPr>
              <a:t>Barsis's</a:t>
            </a:r>
            <a:r>
              <a:rPr lang="en-US" sz="2000" i="1">
                <a:solidFill>
                  <a:srgbClr val="FFFFFF"/>
                </a:solidFill>
                <a:ea typeface="+mn-lt"/>
                <a:cs typeface="+mn-lt"/>
              </a:rPr>
              <a:t> Laws</a:t>
            </a:r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89B703-43C2-5DE8-3F01-79F0CFF4A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9" y="758568"/>
            <a:ext cx="5581261" cy="4485559"/>
          </a:xfrm>
          <a:prstGeom prst="rect">
            <a:avLst/>
          </a:prstGeom>
        </p:spPr>
      </p:pic>
      <p:pic>
        <p:nvPicPr>
          <p:cNvPr id="6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C87F8D6-4DBE-706B-12FE-078758035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298" y="757001"/>
            <a:ext cx="5472404" cy="4473140"/>
          </a:xfrm>
          <a:prstGeom prst="rect">
            <a:avLst/>
          </a:prstGeom>
        </p:spPr>
      </p:pic>
      <p:pic>
        <p:nvPicPr>
          <p:cNvPr id="7" name="gubar">
            <a:hlinkClick r:id="" action="ppaction://media"/>
            <a:extLst>
              <a:ext uri="{FF2B5EF4-FFF2-40B4-BE49-F238E27FC236}">
                <a16:creationId xmlns:a16="http://schemas.microsoft.com/office/drawing/2014/main" id="{BF7128D8-7C3C-1AC3-A7C5-1B5589161F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4651" y="592526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connection abstract against a white background">
            <a:extLst>
              <a:ext uri="{FF2B5EF4-FFF2-40B4-BE49-F238E27FC236}">
                <a16:creationId xmlns:a16="http://schemas.microsoft.com/office/drawing/2014/main" id="{988502DB-7CBD-9A75-A83E-E807C353E4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-7618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B19679-35F9-0A7D-5E23-C5F1113D2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" y="822961"/>
            <a:ext cx="10641598" cy="447571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+mn-lt"/>
                <a:ea typeface="Batang"/>
              </a:rPr>
              <a:t>Roadmap</a:t>
            </a:r>
            <a:br>
              <a:rPr lang="en-US">
                <a:latin typeface="Batang"/>
              </a:rPr>
            </a:br>
            <a:br>
              <a:rPr lang="en-US">
                <a:latin typeface="Batang"/>
                <a:ea typeface="Batang"/>
              </a:rPr>
            </a:b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48514AA-9D5F-F0F0-F8FC-6FF8B324A4BF}"/>
              </a:ext>
            </a:extLst>
          </p:cNvPr>
          <p:cNvSpPr txBox="1"/>
          <p:nvPr/>
        </p:nvSpPr>
        <p:spPr>
          <a:xfrm>
            <a:off x="558799" y="1642532"/>
            <a:ext cx="730673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Preliminary Knowledge on Parallel Computing</a:t>
            </a:r>
          </a:p>
          <a:p>
            <a:pPr marL="342900" indent="-34290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An Overview of Our Experiment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Design 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Experimentation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Results Analysis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Matrix Stencil Animations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</a:rPr>
              <a:t>Conclusion</a:t>
            </a: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lang="en-US" sz="2000"/>
          </a:p>
          <a:p>
            <a:endParaRPr lang="en-US" sz="2000"/>
          </a:p>
        </p:txBody>
      </p:sp>
      <p:pic>
        <p:nvPicPr>
          <p:cNvPr id="5" name="Audio Recording May 3, 2023 at 8:32:20 PM" descr="Audio Recording May 3, 2023 at 8:32:20 PM">
            <a:hlinkClick r:id="" action="ppaction://media"/>
            <a:extLst>
              <a:ext uri="{FF2B5EF4-FFF2-40B4-BE49-F238E27FC236}">
                <a16:creationId xmlns:a16="http://schemas.microsoft.com/office/drawing/2014/main" id="{1429C884-5B8B-6FAD-ABF2-6EC6E037D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868" y="5880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Widescreen</PresentationFormat>
  <Paragraphs>117</Paragraphs>
  <Slides>31</Slides>
  <Notes>0</Notes>
  <HiddenSlides>0</HiddenSlides>
  <MMClips>31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AlignmentVTI</vt:lpstr>
      <vt:lpstr>Stencil Project  </vt:lpstr>
      <vt:lpstr>Introduction   </vt:lpstr>
      <vt:lpstr>Introduction   </vt:lpstr>
      <vt:lpstr>Roadmap  </vt:lpstr>
      <vt:lpstr>   </vt:lpstr>
      <vt:lpstr>   </vt:lpstr>
      <vt:lpstr>   </vt:lpstr>
      <vt:lpstr>   </vt:lpstr>
      <vt:lpstr>Roadmap  </vt:lpstr>
      <vt:lpstr>   </vt:lpstr>
      <vt:lpstr>   </vt:lpstr>
      <vt:lpstr>Roadmap  </vt:lpstr>
      <vt:lpstr>   </vt:lpstr>
      <vt:lpstr>   </vt:lpstr>
      <vt:lpstr>Roadmap  </vt:lpstr>
      <vt:lpstr>   </vt:lpstr>
      <vt:lpstr>   </vt:lpstr>
      <vt:lpstr>   </vt:lpstr>
      <vt:lpstr>   </vt:lpstr>
      <vt:lpstr>Roadmap  </vt:lpstr>
      <vt:lpstr>   </vt:lpstr>
      <vt:lpstr>   </vt:lpstr>
      <vt:lpstr>   </vt:lpstr>
      <vt:lpstr>   </vt:lpstr>
      <vt:lpstr>   </vt:lpstr>
      <vt:lpstr>Roadmap  </vt:lpstr>
      <vt:lpstr>   </vt:lpstr>
      <vt:lpstr>   </vt:lpstr>
      <vt:lpstr>   </vt:lpstr>
      <vt:lpstr>Roadmap  </vt:lpstr>
      <vt:lpstr>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Row Major Order Vs Column Major Order  Java &amp; C Implementations</dc:title>
  <dc:creator>Christopher Grigsby</dc:creator>
  <cp:lastModifiedBy>Christopher Grigsby</cp:lastModifiedBy>
  <cp:revision>179</cp:revision>
  <dcterms:created xsi:type="dcterms:W3CDTF">2023-03-04T02:26:38Z</dcterms:created>
  <dcterms:modified xsi:type="dcterms:W3CDTF">2023-05-04T03:55:10Z</dcterms:modified>
</cp:coreProperties>
</file>